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2192000" cy="6858000"/>
  <p:notesSz cx="12192000" cy="6858000"/>
  <p:embeddedFontLst>
    <p:embeddedFont>
      <p:font typeface="MNWREV+ArialMT"/>
      <p:regular r:id="rId6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font" Target="fonts/font1.fntdata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50627" y="2129519"/>
            <a:ext cx="6971999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Capstone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Project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Report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21426" y="3093072"/>
            <a:ext cx="5572188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“TRAVEL</a:t>
            </a: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APPROVAL</a:t>
            </a: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APP”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12322" y="4548085"/>
            <a:ext cx="5444367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BY: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Name:</a:t>
            </a:r>
            <a:r>
              <a:rPr dirty="0" sz="2000" spc="12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HEMA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KUMAR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UNDRAJAVARAPU</a:t>
            </a:r>
          </a:p>
          <a:p>
            <a:pPr marL="0" marR="0">
              <a:lnSpc>
                <a:spcPts val="2500"/>
              </a:lnSpc>
              <a:spcBef>
                <a:spcPts val="452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Batch</a:t>
            </a:r>
            <a:r>
              <a:rPr dirty="0" sz="2000" spc="12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WIP-SF-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2322" y="5685039"/>
            <a:ext cx="2488875" cy="3616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LMS</a:t>
            </a: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Id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: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MGSA_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525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91184" y="481626"/>
            <a:ext cx="7578358" cy="820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After</a:t>
            </a:r>
            <a:r>
              <a:rPr dirty="0" sz="2800" spc="-12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creating</a:t>
            </a:r>
            <a:r>
              <a:rPr dirty="0" sz="2800" spc="-12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Travel</a:t>
            </a:r>
            <a:r>
              <a:rPr dirty="0" sz="2800" spc="-12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Approval</a:t>
            </a:r>
            <a:r>
              <a:rPr dirty="0" sz="2800" spc="-12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object</a:t>
            </a:r>
            <a:r>
              <a:rPr dirty="0" sz="2800" spc="-12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with</a:t>
            </a:r>
            <a:r>
              <a:rPr dirty="0" sz="2800" spc="-12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fields,</a:t>
            </a:r>
          </a:p>
          <a:p>
            <a:pPr marL="1898240" marR="0">
              <a:lnSpc>
                <a:spcPts val="2800"/>
              </a:lnSpc>
              <a:spcBef>
                <a:spcPts val="56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it</a:t>
            </a:r>
            <a:r>
              <a:rPr dirty="0" sz="2800" spc="-12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looks</a:t>
            </a:r>
            <a:r>
              <a:rPr dirty="0" sz="2800" spc="-12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as</a:t>
            </a:r>
            <a:r>
              <a:rPr dirty="0" sz="2800" spc="-12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shown</a:t>
            </a:r>
            <a:r>
              <a:rPr dirty="0" sz="2800" spc="-12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orbel"/>
                <a:cs typeface="Corbel"/>
              </a:rPr>
              <a:t>below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04695" y="450802"/>
            <a:ext cx="8389180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Importing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Department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records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using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data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import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wizard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and</a:t>
            </a:r>
          </a:p>
          <a:p>
            <a:pPr marL="973931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imported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record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data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status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can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viewed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below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50359" y="589280"/>
            <a:ext cx="5603754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Expense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Item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300905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Expense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Item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40155" y="820769"/>
            <a:ext cx="2601474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0155" y="1354169"/>
            <a:ext cx="2963677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admin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license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72225" y="4509245"/>
            <a:ext cx="2235175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eric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72225" y="5042645"/>
            <a:ext cx="3720931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manager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own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account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29677" y="881009"/>
            <a:ext cx="4188334" cy="850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Customize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</a:p>
          <a:p>
            <a:pPr marL="0" marR="0">
              <a:lnSpc>
                <a:spcPts val="2500"/>
              </a:lnSpc>
              <a:spcBef>
                <a:spcPts val="139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Default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search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layout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4251" y="4564184"/>
            <a:ext cx="4796029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“All”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List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3505" y="744854"/>
            <a:ext cx="3373335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Customizing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page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layout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11300" y="829709"/>
            <a:ext cx="3022844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000000"/>
                </a:solidFill>
                <a:latin typeface="Corbel"/>
                <a:cs typeface="Corbel"/>
              </a:rPr>
              <a:t>Test</a:t>
            </a:r>
            <a:r>
              <a:rPr dirty="0" sz="4000" spc="-1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4000" spc="-17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0000"/>
                </a:solidFill>
                <a:latin typeface="Corbel"/>
                <a:cs typeface="Corbel"/>
              </a:rPr>
              <a:t>app: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83026" y="565668"/>
            <a:ext cx="2966292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MODULE</a:t>
            </a:r>
            <a:r>
              <a:rPr dirty="0" sz="4500" spc="-19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000" b="1">
                <a:solidFill>
                  <a:srgbClr val="000000"/>
                </a:solidFill>
                <a:latin typeface="Corbel"/>
                <a:cs typeface="Corbel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2429" y="1591750"/>
            <a:ext cx="9890759" cy="908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650" spc="-41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This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project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module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focuses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on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the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Automation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and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Analytics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Tools</a:t>
            </a:r>
          </a:p>
          <a:p>
            <a:pPr marL="285750" marR="0">
              <a:lnSpc>
                <a:spcPts val="2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to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enhance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your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custom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App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development.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2429" y="3039550"/>
            <a:ext cx="9342803" cy="1289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650" spc="-41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Define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Business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logic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using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Validation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rules,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Roll-up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summary</a:t>
            </a:r>
          </a:p>
          <a:p>
            <a:pPr marL="285750" marR="0">
              <a:lnSpc>
                <a:spcPts val="2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fields,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Formulas,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Flows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&amp;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how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you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track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Travel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Approvals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using</a:t>
            </a:r>
          </a:p>
          <a:p>
            <a:pPr marL="285750" marR="0">
              <a:lnSpc>
                <a:spcPts val="2792"/>
              </a:lnSpc>
              <a:spcBef>
                <a:spcPts val="207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Reports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and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MNWREV+ArialMT"/>
                <a:cs typeface="MNWREV+ArialMT"/>
              </a:rPr>
              <a:t>Dashboards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85218" y="619600"/>
            <a:ext cx="728421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Validation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Rule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trip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end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always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&gt;=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start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28465" y="831763"/>
            <a:ext cx="3043944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5749" y="2637889"/>
            <a:ext cx="6258705" cy="25993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INTRODUCTION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SALESFORCE</a:t>
            </a:r>
          </a:p>
          <a:p>
            <a:pPr marL="0" marR="0">
              <a:lnSpc>
                <a:spcPts val="3943"/>
              </a:lnSpc>
              <a:spcBef>
                <a:spcPts val="162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INTRODUCTION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TRAVEL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APPROVAL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APP</a:t>
            </a:r>
          </a:p>
          <a:p>
            <a:pPr marL="0" marR="0">
              <a:lnSpc>
                <a:spcPts val="3943"/>
              </a:lnSpc>
              <a:spcBef>
                <a:spcPts val="162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MODULE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1</a:t>
            </a:r>
          </a:p>
          <a:p>
            <a:pPr marL="0" marR="0">
              <a:lnSpc>
                <a:spcPts val="3943"/>
              </a:lnSpc>
              <a:spcBef>
                <a:spcPts val="112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MODULE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2</a:t>
            </a:r>
          </a:p>
          <a:p>
            <a:pPr marL="0" marR="0">
              <a:lnSpc>
                <a:spcPts val="3943"/>
              </a:lnSpc>
              <a:spcBef>
                <a:spcPts val="162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MODULE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5749" y="5213449"/>
            <a:ext cx="2271914" cy="5389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51291" y="575381"/>
            <a:ext cx="3249906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Formula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35136" y="404375"/>
            <a:ext cx="7842986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Record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Triggered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Flow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67404" y="1577597"/>
            <a:ext cx="461616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Decision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element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flow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06219" y="531336"/>
            <a:ext cx="676701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Finally,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flow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looks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shown,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save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activate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63975" y="364986"/>
            <a:ext cx="7248819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send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approvals</a:t>
            </a:r>
          </a:p>
          <a:p>
            <a:pPr marL="137283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manager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coordinator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59071" y="1365475"/>
            <a:ext cx="3055701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Final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spc="-12" b="1">
                <a:solidFill>
                  <a:srgbClr val="000000"/>
                </a:solidFill>
                <a:latin typeface="Calibri"/>
                <a:cs typeface="Calibri"/>
              </a:rPr>
              <a:t>Action: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9071" y="4189637"/>
            <a:ext cx="3099611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Final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Rejection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Action: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29098" y="666488"/>
            <a:ext cx="5092676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Status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is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pending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here,</a:t>
            </a:r>
            <a:r>
              <a:rPr dirty="0" sz="2500" spc="-2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Next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submit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5330" y="4246822"/>
            <a:ext cx="3993707" cy="889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Login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Eric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give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</a:p>
          <a:p>
            <a:pPr marL="0" marR="0">
              <a:lnSpc>
                <a:spcPts val="2500"/>
              </a:lnSpc>
              <a:spcBef>
                <a:spcPts val="17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Reject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55105" y="706120"/>
            <a:ext cx="8109525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import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wizard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import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records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,</a:t>
            </a:r>
          </a:p>
          <a:p>
            <a:pPr marL="1378982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later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Records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imported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successfully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42718" y="659689"/>
            <a:ext cx="2285245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Final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Dashboard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52800" y="643326"/>
            <a:ext cx="2864621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MODULE</a:t>
            </a:r>
            <a:r>
              <a:rPr dirty="0" sz="4500" spc="-2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6157" y="1474865"/>
            <a:ext cx="8981299" cy="920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650" spc="-41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module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focuses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coding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approach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extend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285750" marR="0">
              <a:lnSpc>
                <a:spcPts val="2500"/>
              </a:lnSpc>
              <a:spcBef>
                <a:spcPts val="396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functional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capabilities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your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49317" y="1187875"/>
            <a:ext cx="8653391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INTRODUCTION</a:t>
            </a:r>
            <a:r>
              <a:rPr dirty="0" sz="4500" spc="-19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4500" spc="-19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SALESFORCE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1578" y="1916935"/>
            <a:ext cx="2832131" cy="5389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What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is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salesforce?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1578" y="2614927"/>
            <a:ext cx="5030653" cy="26329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Why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do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we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use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salesforce?</a:t>
            </a:r>
          </a:p>
          <a:p>
            <a:pPr marL="0" marR="0">
              <a:lnSpc>
                <a:spcPts val="3943"/>
              </a:lnSpc>
              <a:spcBef>
                <a:spcPts val="1552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What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does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Salesforce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do?</a:t>
            </a:r>
          </a:p>
          <a:p>
            <a:pPr marL="0" marR="0">
              <a:lnSpc>
                <a:spcPts val="3943"/>
              </a:lnSpc>
              <a:spcBef>
                <a:spcPts val="1552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What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are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benefits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Salesforce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?</a:t>
            </a:r>
          </a:p>
          <a:p>
            <a:pPr marL="0" marR="0">
              <a:lnSpc>
                <a:spcPts val="3943"/>
              </a:lnSpc>
              <a:spcBef>
                <a:spcPts val="1552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What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is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CRM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21578" y="5406895"/>
            <a:ext cx="3645182" cy="5389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What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is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Cloud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Computing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85277" y="258519"/>
            <a:ext cx="178398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7472" y="1020519"/>
            <a:ext cx="9296659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Playground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Lightning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Lead,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Account,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Contact,</a:t>
            </a:r>
          </a:p>
          <a:p>
            <a:pPr marL="837843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Opportunity,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Case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navigation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profile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admin.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46316" y="441324"/>
            <a:ext cx="7479642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related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89788" y="300071"/>
            <a:ext cx="9758457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Billing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related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14998" y="797368"/>
            <a:ext cx="8947112" cy="1170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67946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02</a:t>
            </a:r>
          </a:p>
          <a:p>
            <a:pPr marL="0" marR="0">
              <a:lnSpc>
                <a:spcPts val="2500"/>
              </a:lnSpc>
              <a:spcBef>
                <a:spcPts val="70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Anonymous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define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following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code:</a:t>
            </a:r>
          </a:p>
          <a:p>
            <a:pPr marL="3140285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Developer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Console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5477" y="713252"/>
            <a:ext cx="9930032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1.Define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String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Variable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&amp;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use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string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method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‘endsWith’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display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</a:p>
          <a:p>
            <a:pPr marL="355559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output.</a:t>
            </a:r>
            <a:r>
              <a:rPr dirty="0" sz="2500" spc="4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By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clicking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oh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Debug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select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open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Anonymous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window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32309" y="609133"/>
            <a:ext cx="4880231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2.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Define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2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Date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type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variables,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use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Date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method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today()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&amp;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addDays(30)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display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4251" y="4015185"/>
            <a:ext cx="5117273" cy="1247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3.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Display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an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Integer</a:t>
            </a:r>
          </a:p>
          <a:p>
            <a:pPr marL="0" marR="0">
              <a:lnSpc>
                <a:spcPts val="2800"/>
              </a:lnSpc>
              <a:spcBef>
                <a:spcPts val="559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variable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from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string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‘10’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then</a:t>
            </a:r>
          </a:p>
          <a:p>
            <a:pPr marL="0" marR="0">
              <a:lnSpc>
                <a:spcPts val="2800"/>
              </a:lnSpc>
              <a:spcBef>
                <a:spcPts val="51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add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20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800">
                <a:solidFill>
                  <a:srgbClr val="000000"/>
                </a:solidFill>
                <a:latin typeface="Corbel"/>
                <a:cs typeface="Corbel"/>
              </a:rPr>
              <a:t>it.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96788" y="746433"/>
            <a:ext cx="4934762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4.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Define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String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Variable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&amp;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use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string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method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length()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display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the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4251" y="4444781"/>
            <a:ext cx="4958236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5.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Define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List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integer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display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using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add(),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get(),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set(),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clear(),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500">
                <a:solidFill>
                  <a:srgbClr val="000000"/>
                </a:solidFill>
                <a:latin typeface="Corbel"/>
                <a:cs typeface="Corbel"/>
              </a:rPr>
              <a:t>methods.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81131" y="491156"/>
            <a:ext cx="9026314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Anonymous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define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following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</a:p>
          <a:p>
            <a:pPr marL="250637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0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9.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41873" y="162021"/>
            <a:ext cx="5078114" cy="723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59613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  <a:p>
            <a:pPr marL="0" marR="0">
              <a:lnSpc>
                <a:spcPts val="2400"/>
              </a:lnSpc>
              <a:spcBef>
                <a:spcPts val="693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Answer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following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in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True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or</a:t>
            </a:r>
            <a:r>
              <a:rPr dirty="0" sz="2400" spc="-10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False: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09775" y="933569"/>
            <a:ext cx="8308207" cy="7342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Integer</a:t>
            </a:r>
            <a:r>
              <a:rPr dirty="0" sz="2400" spc="-10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myunlucklyNumber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=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7;</a:t>
            </a:r>
            <a:r>
              <a:rPr dirty="0" sz="2400" spc="38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Integer</a:t>
            </a:r>
            <a:r>
              <a:rPr dirty="0" sz="2400" spc="-10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myluckyNumber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=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15;</a:t>
            </a:r>
          </a:p>
          <a:p>
            <a:pPr marL="1228724" marR="0">
              <a:lnSpc>
                <a:spcPts val="2400"/>
              </a:lnSpc>
              <a:spcBef>
                <a:spcPts val="681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myluckyNumber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!=</a:t>
            </a:r>
            <a:r>
              <a:rPr dirty="0" sz="2400" spc="-10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myunlucklyNumber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+</a:t>
            </a:r>
            <a:r>
              <a:rPr dirty="0" sz="2400" spc="-1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orbel"/>
                <a:cs typeface="Corbel"/>
              </a:rPr>
              <a:t>8.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56476" y="242761"/>
            <a:ext cx="6441406" cy="11575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21552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1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8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 strike="sngStrike">
                <a:solidFill>
                  <a:srgbClr val="000000"/>
                </a:solidFill>
                <a:latin typeface="Calibri"/>
                <a:cs typeface="Calibri"/>
              </a:rPr>
              <a:t>4</a:t>
            </a:r>
          </a:p>
          <a:p>
            <a:pPr marL="551656" marR="0">
              <a:lnSpc>
                <a:spcPts val="2500"/>
              </a:lnSpc>
              <a:spcBef>
                <a:spcPts val="534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Answer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following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True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Or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False: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Boolean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isFalse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=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false;</a:t>
            </a:r>
            <a:r>
              <a:rPr dirty="0" sz="2500" spc="40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Boolean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isTrue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=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true;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45822" y="300426"/>
            <a:ext cx="7280488" cy="1295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INTRODUCTION</a:t>
            </a:r>
            <a:r>
              <a:rPr dirty="0" sz="4500" spc="-19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4500" spc="-2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TRAVEL</a:t>
            </a:r>
          </a:p>
          <a:p>
            <a:pPr marL="1533934" marR="0">
              <a:lnSpc>
                <a:spcPts val="4500"/>
              </a:lnSpc>
              <a:spcBef>
                <a:spcPts val="90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APPROVAL</a:t>
            </a:r>
            <a:r>
              <a:rPr dirty="0" sz="4500" spc="-19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APP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5496" y="1797387"/>
            <a:ext cx="7382732" cy="215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250" spc="208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travel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approval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project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in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Salesforce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is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system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designe</a:t>
            </a:r>
          </a:p>
          <a:p>
            <a:pPr marL="285750" marR="0">
              <a:lnSpc>
                <a:spcPts val="2200"/>
              </a:lnSpc>
              <a:spcBef>
                <a:spcPts val="317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automate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streamline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process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requesting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and</a:t>
            </a:r>
          </a:p>
          <a:p>
            <a:pPr marL="285750" marR="0">
              <a:lnSpc>
                <a:spcPts val="2200"/>
              </a:lnSpc>
              <a:spcBef>
                <a:spcPts val="489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approving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travel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expenses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for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employees.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project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involv</a:t>
            </a:r>
          </a:p>
          <a:p>
            <a:pPr marL="285750" marR="0">
              <a:lnSpc>
                <a:spcPts val="2200"/>
              </a:lnSpc>
              <a:spcBef>
                <a:spcPts val="439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several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components,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including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custom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object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track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trav</a:t>
            </a:r>
          </a:p>
          <a:p>
            <a:pPr marL="285750" marR="0">
              <a:lnSpc>
                <a:spcPts val="2200"/>
              </a:lnSpc>
              <a:spcBef>
                <a:spcPts val="489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requests,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custom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approval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process,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various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integration</a:t>
            </a:r>
          </a:p>
          <a:p>
            <a:pPr marL="285750" marR="0">
              <a:lnSpc>
                <a:spcPts val="2200"/>
              </a:lnSpc>
              <a:spcBef>
                <a:spcPts val="439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with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external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systems.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5496" y="4430859"/>
            <a:ext cx="7830948" cy="18233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250" spc="208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Overall,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travel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approval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project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in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Salesforce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provides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</a:t>
            </a:r>
          </a:p>
          <a:p>
            <a:pPr marL="285750" marR="0">
              <a:lnSpc>
                <a:spcPts val="2200"/>
              </a:lnSpc>
              <a:spcBef>
                <a:spcPts val="317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streamlined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efficient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way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for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employees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request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and</a:t>
            </a:r>
          </a:p>
          <a:p>
            <a:pPr marL="285750" marR="0">
              <a:lnSpc>
                <a:spcPts val="2200"/>
              </a:lnSpc>
              <a:spcBef>
                <a:spcPts val="49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manage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travel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expenses,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while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also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providing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managers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with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the</a:t>
            </a:r>
          </a:p>
          <a:p>
            <a:pPr marL="285750" marR="0">
              <a:lnSpc>
                <a:spcPts val="2200"/>
              </a:lnSpc>
              <a:spcBef>
                <a:spcPts val="44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tools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they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need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ensure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that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all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expenses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are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approved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and</a:t>
            </a:r>
          </a:p>
          <a:p>
            <a:pPr marL="285750" marR="0">
              <a:lnSpc>
                <a:spcPts val="2200"/>
              </a:lnSpc>
              <a:spcBef>
                <a:spcPts val="49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accounted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200">
                <a:solidFill>
                  <a:srgbClr val="000000"/>
                </a:solidFill>
                <a:latin typeface="Corbel"/>
                <a:cs typeface="Corbel"/>
              </a:rPr>
              <a:t>for.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26645" y="137106"/>
            <a:ext cx="1298173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200" b="1" u="sn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 b="1" u="sng">
                <a:solidFill>
                  <a:srgbClr val="000000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99643" y="497629"/>
            <a:ext cx="5339431" cy="1034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0017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Answer</a:t>
            </a:r>
            <a:r>
              <a:rPr dirty="0" sz="22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2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following</a:t>
            </a:r>
            <a:r>
              <a:rPr dirty="0" sz="2200" spc="-9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in</a:t>
            </a:r>
            <a:r>
              <a:rPr dirty="0" sz="22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True</a:t>
            </a:r>
            <a:r>
              <a:rPr dirty="0" sz="22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Or</a:t>
            </a:r>
            <a:r>
              <a:rPr dirty="0" sz="22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False:</a:t>
            </a:r>
          </a:p>
          <a:p>
            <a:pPr marL="0" marR="0">
              <a:lnSpc>
                <a:spcPts val="2200"/>
              </a:lnSpc>
              <a:spcBef>
                <a:spcPts val="624"/>
              </a:spcBef>
              <a:spcAft>
                <a:spcPts val="0"/>
              </a:spcAft>
            </a:pP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Date</a:t>
            </a:r>
            <a:r>
              <a:rPr dirty="0" sz="22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tomorrow</a:t>
            </a:r>
            <a:r>
              <a:rPr dirty="0" sz="2200" spc="-9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=</a:t>
            </a:r>
            <a:r>
              <a:rPr dirty="0" sz="2200" spc="-9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Date.today().addDays(1);</a:t>
            </a:r>
          </a:p>
          <a:p>
            <a:pPr marL="977106" marR="0">
              <a:lnSpc>
                <a:spcPts val="2200"/>
              </a:lnSpc>
              <a:spcBef>
                <a:spcPts val="624"/>
              </a:spcBef>
              <a:spcAft>
                <a:spcPts val="0"/>
              </a:spcAft>
            </a:pP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Date</a:t>
            </a:r>
            <a:r>
              <a:rPr dirty="0" sz="22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today</a:t>
            </a:r>
            <a:r>
              <a:rPr dirty="0" sz="22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=</a:t>
            </a:r>
            <a:r>
              <a:rPr dirty="0" sz="2200" spc="-9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Date.today();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66493" y="1573878"/>
            <a:ext cx="241107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today</a:t>
            </a:r>
            <a:r>
              <a:rPr dirty="0" sz="22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!=</a:t>
            </a:r>
            <a:r>
              <a:rPr dirty="0" sz="2200" spc="-9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orbel"/>
                <a:cs typeface="Corbel"/>
              </a:rPr>
              <a:t>tomorrow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93329" y="319252"/>
            <a:ext cx="8634238" cy="76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253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6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program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“If..else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if...else”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45161" y="379919"/>
            <a:ext cx="8819660" cy="7632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51137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7</a:t>
            </a:r>
          </a:p>
          <a:p>
            <a:pPr marL="0" marR="0">
              <a:lnSpc>
                <a:spcPts val="2500"/>
              </a:lnSpc>
              <a:spcBef>
                <a:spcPts val="709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program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“Apex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Loop”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97133" y="178694"/>
            <a:ext cx="6722777" cy="76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25792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8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Class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Constants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Apex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90989" y="109217"/>
            <a:ext cx="6911493" cy="76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3972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9</a:t>
            </a:r>
          </a:p>
          <a:p>
            <a:pPr marL="0" marR="0">
              <a:lnSpc>
                <a:spcPts val="2500"/>
              </a:lnSpc>
              <a:spcBef>
                <a:spcPts val="725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Write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Class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demo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use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Interface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Apex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70237" y="290070"/>
            <a:ext cx="6268348" cy="1172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99177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  <a:p>
            <a:pPr marL="0" marR="0">
              <a:lnSpc>
                <a:spcPts val="2500"/>
              </a:lnSpc>
              <a:spcBef>
                <a:spcPts val="725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Insert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Billing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record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using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Database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methods</a:t>
            </a:r>
          </a:p>
          <a:p>
            <a:pPr marL="581818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Here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use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record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insert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customer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88915" y="4932"/>
            <a:ext cx="10111750" cy="1457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67671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  <a:p>
            <a:pPr marL="1351105" marR="0">
              <a:lnSpc>
                <a:spcPts val="2300"/>
              </a:lnSpc>
              <a:spcBef>
                <a:spcPts val="667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Write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execute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SOQL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queries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from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Developer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Console</a:t>
            </a:r>
          </a:p>
          <a:p>
            <a:pPr marL="0" marR="0">
              <a:lnSpc>
                <a:spcPts val="2300"/>
              </a:lnSpc>
              <a:spcBef>
                <a:spcPts val="603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Display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ID,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Amount,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Stage,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Account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Name,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Account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Industry,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Account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Website</a:t>
            </a:r>
          </a:p>
          <a:p>
            <a:pPr marL="3790621" marR="0">
              <a:lnSpc>
                <a:spcPts val="2300"/>
              </a:lnSpc>
              <a:spcBef>
                <a:spcPts val="653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From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Opportunity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9753" y="1507011"/>
            <a:ext cx="6298207" cy="705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02524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300" spc="-10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“Account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Annual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Revenue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&gt;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5000”</a:t>
            </a:r>
          </a:p>
          <a:p>
            <a:pPr marL="0" marR="0">
              <a:lnSpc>
                <a:spcPts val="2300"/>
              </a:lnSpc>
              <a:spcBef>
                <a:spcPts val="653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Add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300" spc="-10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Where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Clause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“Account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Industry</a:t>
            </a:r>
            <a:r>
              <a:rPr dirty="0" sz="2300" spc="-1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=</a:t>
            </a:r>
            <a:r>
              <a:rPr dirty="0" sz="2300" spc="-1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orbel"/>
                <a:cs typeface="Corbel"/>
              </a:rPr>
              <a:t>Energy”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7297" y="-44205"/>
            <a:ext cx="10340917" cy="1988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78848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114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12</a:t>
            </a:r>
          </a:p>
          <a:p>
            <a:pPr marL="1777159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Write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Apex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Trigger,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Name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=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CustomerTrigger.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Create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Billing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Record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when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Customer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Object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'Status'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field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changes</a:t>
            </a:r>
          </a:p>
          <a:p>
            <a:pPr marL="342934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Active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from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Inactive.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Billing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“Status”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must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be: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Paid,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Amount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Paid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=</a:t>
            </a:r>
          </a:p>
          <a:p>
            <a:pPr marL="4701340" marR="0">
              <a:lnSpc>
                <a:spcPts val="2500"/>
              </a:lnSpc>
              <a:spcBef>
                <a:spcPts val="70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15000</a:t>
            </a:r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773445" y="1996159"/>
            <a:ext cx="3827297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Perform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DML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List.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41132" y="30010"/>
            <a:ext cx="161507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60955" y="439696"/>
            <a:ext cx="6752714" cy="1986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52567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Write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Test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Class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for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CustomerTrigger.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Create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Data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for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Customer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custom</a:t>
            </a:r>
            <a:r>
              <a:rPr dirty="0" sz="2500" spc="-10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Object</a:t>
            </a:r>
          </a:p>
          <a:p>
            <a:pPr marL="718963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Use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Test.startTest()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&amp;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Test.stopTest().</a:t>
            </a:r>
          </a:p>
          <a:p>
            <a:pPr marL="269874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Use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assert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statement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validate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output,</a:t>
            </a:r>
          </a:p>
          <a:p>
            <a:pPr marL="576020" marR="0">
              <a:lnSpc>
                <a:spcPts val="2500"/>
              </a:lnSpc>
              <a:spcBef>
                <a:spcPts val="70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Test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Class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must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have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full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code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coverage.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37893" y="794933"/>
            <a:ext cx="2868527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MODULE</a:t>
            </a:r>
            <a:r>
              <a:rPr dirty="0" sz="4500" spc="-2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orbel"/>
                <a:cs typeface="Corbel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3360" y="1656906"/>
            <a:ext cx="9324337" cy="814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This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project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module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focuses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on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non-coding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approach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modifying</a:t>
            </a:r>
          </a:p>
          <a:p>
            <a:pPr marL="285750" marR="0">
              <a:lnSpc>
                <a:spcPts val="23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user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interface,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you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customize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an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app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that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tracks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company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travel.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3360" y="2833434"/>
            <a:ext cx="9112987" cy="8146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4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1287c3"/>
                </a:solidFill>
                <a:latin typeface="MNWREV+ArialMT"/>
                <a:cs typeface="MNWREV+ArialMT"/>
              </a:rPr>
              <a:t>•</a:t>
            </a:r>
            <a:r>
              <a:rPr dirty="0" sz="3550" spc="20">
                <a:solidFill>
                  <a:srgbClr val="1287c3"/>
                </a:solidFill>
                <a:latin typeface="MNWREV+ArialMT"/>
                <a:cs typeface="MNWREV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Create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Custom</a:t>
            </a:r>
          </a:p>
          <a:p>
            <a:pPr marL="285750" marR="0">
              <a:lnSpc>
                <a:spcPts val="23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App,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Objects,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Fields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&amp;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Relationships,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how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you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customize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App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69110" y="3597828"/>
            <a:ext cx="2304641" cy="6355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using</a:t>
            </a:r>
          </a:p>
          <a:p>
            <a:pPr marL="0" marR="0">
              <a:lnSpc>
                <a:spcPts val="23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declarative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tools.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3360" y="4625004"/>
            <a:ext cx="2552849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Module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Take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dirty="0" sz="2400">
                <a:solidFill>
                  <a:srgbClr val="000000"/>
                </a:solidFill>
                <a:latin typeface="Corbel"/>
                <a:cs typeface="Corbel"/>
              </a:rPr>
              <a:t>Away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44692" y="205916"/>
            <a:ext cx="179059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8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 strike="sngStrike">
                <a:solidFill>
                  <a:srgbClr val="000000"/>
                </a:solidFill>
                <a:latin typeface="Calibri"/>
                <a:cs typeface="Calibri"/>
              </a:rPr>
              <a:t>14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44692" y="777950"/>
            <a:ext cx="525239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ApexTrigger,Name=DisqualifyTestLeads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54249" y="303786"/>
            <a:ext cx="1710481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700" u="sng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 u="sng">
                <a:solidFill>
                  <a:srgbClr val="000000"/>
                </a:solidFill>
                <a:latin typeface="Calibri"/>
                <a:cs typeface="Calibri"/>
              </a:rPr>
              <a:t>15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4249" y="791466"/>
            <a:ext cx="600585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Class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DisqualifyTestLeads.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63752" y="1049654"/>
            <a:ext cx="9592435" cy="1119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0333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16</a:t>
            </a:r>
          </a:p>
          <a:p>
            <a:pPr marL="0" marR="0">
              <a:lnSpc>
                <a:spcPts val="2500"/>
              </a:lnSpc>
              <a:spcBef>
                <a:spcPts val="515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Create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Visualforce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page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which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displays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Opportunity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fields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as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output</a:t>
            </a:r>
          </a:p>
          <a:p>
            <a:pPr marL="4315618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fields.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74681" y="1049654"/>
            <a:ext cx="9781416" cy="1119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9240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17</a:t>
            </a:r>
          </a:p>
          <a:p>
            <a:pPr marL="0" marR="0">
              <a:lnSpc>
                <a:spcPts val="2500"/>
              </a:lnSpc>
              <a:spcBef>
                <a:spcPts val="515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Create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Visualforce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page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which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shows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list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Accounts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linked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their</a:t>
            </a:r>
          </a:p>
          <a:p>
            <a:pPr marL="3941098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record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pages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83623" y="173354"/>
            <a:ext cx="161507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18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07228" y="556370"/>
            <a:ext cx="9739438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Create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Visualforce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page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that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uses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custom</a:t>
            </a:r>
            <a:r>
              <a:rPr dirty="0" sz="2500" spc="-10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controller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to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display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dirty="0" sz="25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list</a:t>
            </a:r>
          </a:p>
          <a:p>
            <a:pPr marL="817376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cases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with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status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of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'New'.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The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page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must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be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named</a:t>
            </a:r>
          </a:p>
          <a:p>
            <a:pPr marL="3863180" marR="0">
              <a:lnSpc>
                <a:spcPts val="2500"/>
              </a:lnSpc>
              <a:spcBef>
                <a:spcPts val="484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NewCaseList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24571" y="794933"/>
            <a:ext cx="9386999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404040"/>
                </a:solidFill>
                <a:latin typeface="Corbel"/>
                <a:cs typeface="Corbel"/>
              </a:rPr>
              <a:t>Creating</a:t>
            </a:r>
            <a:r>
              <a:rPr dirty="0" sz="4500" spc="-19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404040"/>
                </a:solidFill>
                <a:latin typeface="Corbel"/>
                <a:cs typeface="Corbel"/>
              </a:rPr>
              <a:t>Lightning</a:t>
            </a:r>
            <a:r>
              <a:rPr dirty="0" sz="4500" spc="-19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404040"/>
                </a:solidFill>
                <a:latin typeface="Corbel"/>
                <a:cs typeface="Corbel"/>
              </a:rPr>
              <a:t>App:</a:t>
            </a:r>
            <a:r>
              <a:rPr dirty="0" sz="4500" spc="-33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7e28cd"/>
                </a:solidFill>
                <a:latin typeface="Corbel"/>
                <a:cs typeface="Corbel"/>
              </a:rPr>
              <a:t>TRAVEL</a:t>
            </a:r>
            <a:r>
              <a:rPr dirty="0" sz="4500" spc="-197" b="1">
                <a:solidFill>
                  <a:srgbClr val="7e28cd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7e28cd"/>
                </a:solidFill>
                <a:latin typeface="Corbel"/>
                <a:cs typeface="Corbel"/>
              </a:rPr>
              <a:t>APP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0562" y="556370"/>
            <a:ext cx="9642282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Custom</a:t>
            </a:r>
            <a:r>
              <a:rPr dirty="0" sz="2500" spc="-10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object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Department</a:t>
            </a:r>
            <a:r>
              <a:rPr dirty="0" sz="2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Creating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custom</a:t>
            </a:r>
            <a:r>
              <a:rPr dirty="0" sz="2500" spc="-10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fields</a:t>
            </a:r>
            <a:r>
              <a:rPr dirty="0" sz="2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in</a:t>
            </a:r>
            <a:r>
              <a:rPr dirty="0" sz="2500" spc="-11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Department</a:t>
            </a:r>
          </a:p>
          <a:p>
            <a:pPr marL="4294146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orbel"/>
                <a:cs typeface="Corbel"/>
              </a:rPr>
              <a:t>Object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32794" y="620308"/>
            <a:ext cx="8261067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262626"/>
                </a:solidFill>
                <a:latin typeface="Corbel"/>
                <a:cs typeface="Corbel"/>
              </a:rPr>
              <a:t>Field</a:t>
            </a:r>
            <a:r>
              <a:rPr dirty="0" sz="4500" spc="-198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262626"/>
                </a:solidFill>
                <a:latin typeface="Corbel"/>
                <a:cs typeface="Corbel"/>
              </a:rPr>
              <a:t>Dependency</a:t>
            </a:r>
            <a:r>
              <a:rPr dirty="0" sz="4500" spc="-198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262626"/>
                </a:solidFill>
                <a:latin typeface="Corbel"/>
                <a:cs typeface="Corbel"/>
              </a:rPr>
              <a:t>in</a:t>
            </a:r>
            <a:r>
              <a:rPr dirty="0" sz="4500" spc="-199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262626"/>
                </a:solidFill>
                <a:latin typeface="Corbel"/>
                <a:cs typeface="Corbel"/>
              </a:rPr>
              <a:t>Department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89626" y="459207"/>
            <a:ext cx="9552993" cy="7922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Creating</a:t>
            </a:r>
            <a:r>
              <a:rPr dirty="0" sz="2600" spc="-11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Custom</a:t>
            </a:r>
            <a:r>
              <a:rPr dirty="0" sz="26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Object</a:t>
            </a:r>
            <a:r>
              <a:rPr dirty="0" sz="2600" spc="-11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Travel</a:t>
            </a:r>
            <a:r>
              <a:rPr dirty="0" sz="2600" spc="-11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Approval</a:t>
            </a:r>
            <a:r>
              <a:rPr dirty="0" sz="2600" spc="-11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and</a:t>
            </a:r>
            <a:r>
              <a:rPr dirty="0" sz="2600" spc="-11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Custom</a:t>
            </a:r>
            <a:r>
              <a:rPr dirty="0" sz="2600" spc="-11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Fields</a:t>
            </a:r>
            <a:r>
              <a:rPr dirty="0" sz="2600" spc="-11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in</a:t>
            </a:r>
            <a:r>
              <a:rPr dirty="0" sz="2600" spc="-11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that</a:t>
            </a:r>
          </a:p>
          <a:p>
            <a:pPr marL="4220207" marR="0">
              <a:lnSpc>
                <a:spcPts val="2600"/>
              </a:lnSpc>
              <a:spcBef>
                <a:spcPts val="738"/>
              </a:spcBef>
              <a:spcAft>
                <a:spcPts val="0"/>
              </a:spcAft>
            </a:pPr>
            <a:r>
              <a:rPr dirty="0" sz="2600" b="1">
                <a:solidFill>
                  <a:srgbClr val="000000"/>
                </a:solidFill>
                <a:latin typeface="Corbel"/>
                <a:cs typeface="Corbel"/>
              </a:rPr>
              <a:t>Object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2023-02-28T05:30:03-06:00</dcterms:modified>
</cp:coreProperties>
</file>